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44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1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7037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t-EE" altLang="et-EE"/>
          </a:p>
        </p:txBody>
      </p:sp>
      <p:sp>
        <p:nvSpPr>
          <p:cNvPr id="2054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7238" cy="3424238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t-EE" altLang="et-EE" smtClean="0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1F04C770-6075-4CA3-A824-03DDF08E200C}" type="slidenum">
              <a:rPr lang="et-EE" altLang="et-EE"/>
              <a:pPr/>
              <a:t>‹#›</a:t>
            </a:fld>
            <a:endParaRPr lang="et-EE" alt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6BA662-7323-4D1F-8112-C6999B1C08F2}" type="slidenum">
              <a:rPr lang="et-EE" altLang="et-EE"/>
              <a:pPr/>
              <a:t>1</a:t>
            </a:fld>
            <a:endParaRPr lang="et-EE" altLang="et-EE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761517-D0BF-4FE3-A512-9E404FA5769A}" type="slidenum">
              <a:rPr lang="et-EE" altLang="et-EE"/>
              <a:pPr/>
              <a:t>10</a:t>
            </a:fld>
            <a:endParaRPr lang="et-EE" altLang="et-EE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6D71D5-4B97-4B98-B8ED-476B91B5F5AC}" type="slidenum">
              <a:rPr lang="et-EE" altLang="et-EE"/>
              <a:pPr/>
              <a:t>11</a:t>
            </a:fld>
            <a:endParaRPr lang="et-EE" altLang="et-EE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2C698A-6DFC-4CA3-A093-16A075AA7CDF}" type="slidenum">
              <a:rPr lang="et-EE" altLang="et-EE"/>
              <a:pPr/>
              <a:t>12</a:t>
            </a:fld>
            <a:endParaRPr lang="et-EE" altLang="et-EE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17AE4E-EF1E-447C-9E81-277BB60C96FB}" type="slidenum">
              <a:rPr lang="et-EE" altLang="et-EE"/>
              <a:pPr/>
              <a:t>13</a:t>
            </a:fld>
            <a:endParaRPr lang="et-EE" altLang="et-EE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1D1536-FBA0-4E4E-85D3-DF9F30D30788}" type="slidenum">
              <a:rPr lang="et-EE" altLang="et-EE"/>
              <a:pPr/>
              <a:t>14</a:t>
            </a:fld>
            <a:endParaRPr lang="et-EE" altLang="et-EE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B539A8ED-A9CB-460A-8277-FC88A9BBF693}" type="slidenum">
              <a:rPr lang="et-EE" altLang="et-EE" sz="1200"/>
              <a:pPr algn="r">
                <a:buClrTx/>
                <a:buFontTx/>
                <a:buNone/>
              </a:pPr>
              <a:t>14</a:t>
            </a:fld>
            <a:endParaRPr lang="et-EE" altLang="et-EE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48751A-08BA-4E16-A912-4A7F9419D953}" type="slidenum">
              <a:rPr lang="et-EE" altLang="et-EE"/>
              <a:pPr/>
              <a:t>15</a:t>
            </a:fld>
            <a:endParaRPr lang="et-EE" altLang="et-EE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904952-A0C1-42E1-BE27-DF426D7F0994}" type="slidenum">
              <a:rPr lang="et-EE" altLang="et-EE"/>
              <a:pPr/>
              <a:t>16</a:t>
            </a:fld>
            <a:endParaRPr lang="et-EE" altLang="et-EE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775E55-C3A9-428B-9EF1-89EAF4FF17E2}" type="slidenum">
              <a:rPr lang="et-EE" altLang="et-EE"/>
              <a:pPr/>
              <a:t>17</a:t>
            </a:fld>
            <a:endParaRPr lang="et-EE" altLang="et-EE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904952-A0C1-42E1-BE27-DF426D7F0994}" type="slidenum">
              <a:rPr lang="et-EE" altLang="et-EE"/>
              <a:pPr/>
              <a:t>19</a:t>
            </a:fld>
            <a:endParaRPr lang="et-EE" altLang="et-EE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339562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904952-A0C1-42E1-BE27-DF426D7F0994}" type="slidenum">
              <a:rPr lang="et-EE" altLang="et-EE"/>
              <a:pPr/>
              <a:t>20</a:t>
            </a:fld>
            <a:endParaRPr lang="et-EE" altLang="et-EE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396184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D7C65E-0BC8-4DD8-BBE2-2CD3302D376A}" type="slidenum">
              <a:rPr lang="et-EE" altLang="et-EE"/>
              <a:pPr/>
              <a:t>2</a:t>
            </a:fld>
            <a:endParaRPr lang="et-EE" altLang="et-EE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0FD545-9E7D-4CFB-81E1-596484E3878C}" type="slidenum">
              <a:rPr lang="et-EE" altLang="et-EE"/>
              <a:pPr/>
              <a:t>3</a:t>
            </a:fld>
            <a:endParaRPr lang="et-EE" altLang="et-EE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1CBD83-207F-47BC-807E-F1DC01750D2F}" type="slidenum">
              <a:rPr lang="et-EE" altLang="et-EE"/>
              <a:pPr/>
              <a:t>4</a:t>
            </a:fld>
            <a:endParaRPr lang="et-EE" altLang="et-EE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F438A2-53DE-40FE-A2F4-B26B946F139A}" type="slidenum">
              <a:rPr lang="et-EE" altLang="et-EE"/>
              <a:pPr/>
              <a:t>5</a:t>
            </a:fld>
            <a:endParaRPr lang="et-EE" altLang="et-EE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79C6EA-2664-4393-AFAB-2998A17B25D1}" type="slidenum">
              <a:rPr lang="et-EE" altLang="et-EE"/>
              <a:pPr/>
              <a:t>6</a:t>
            </a:fld>
            <a:endParaRPr lang="et-EE" altLang="et-EE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7B89B3-7565-4434-9EF6-F55D5B58F871}" type="slidenum">
              <a:rPr lang="et-EE" altLang="et-EE"/>
              <a:pPr/>
              <a:t>7</a:t>
            </a:fld>
            <a:endParaRPr lang="et-EE" altLang="et-EE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2A8A340-71AA-49ED-9F96-FA8CE1B90043}" type="slidenum">
              <a:rPr lang="et-EE" altLang="et-EE"/>
              <a:pPr/>
              <a:t>8</a:t>
            </a:fld>
            <a:endParaRPr lang="et-EE" altLang="et-EE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F2115D-4545-41C3-A119-1A3265B1D98B}" type="slidenum">
              <a:rPr lang="et-EE" altLang="et-EE"/>
              <a:pPr/>
              <a:t>9</a:t>
            </a:fld>
            <a:endParaRPr lang="et-EE" altLang="et-EE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C820E2E-DAA5-41A7-995F-060639D04C9A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49843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A0F4C73-1D06-414B-9F39-722C6E7D7D25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79856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46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6625" cy="58467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FEF4296-994B-476B-8BA0-FF0DE9AC47CA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6959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FCE6432-935E-4FD3-AFE3-61B987A6B148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40400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0EC332B-19B7-4764-BBB5-1DFB383B670C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19998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61BB8CB-A8AB-44A2-AB82-8E569DC193F5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40109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90F9FD2-270D-4347-8F50-1ABBA3E45402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950375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370CF1C-122C-4758-99D8-0558B0227D3C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42718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BAD74BE-6C9F-4965-90E0-EDC1CC8E6A87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553479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E13C50D-C42A-44F8-BFC3-4C9C87203CFD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610225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ECFF48C-F07F-44FC-8C7D-8FD942B704C1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4011039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4838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t-EE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t-EE" smtClean="0"/>
              <a:t>Click to edit the outline text format</a:t>
            </a:r>
          </a:p>
          <a:p>
            <a:pPr lvl="1"/>
            <a:r>
              <a:rPr lang="en-GB" altLang="et-EE" smtClean="0"/>
              <a:t>Second Outline Level</a:t>
            </a:r>
          </a:p>
          <a:p>
            <a:pPr lvl="2"/>
            <a:r>
              <a:rPr lang="en-GB" altLang="et-EE" smtClean="0"/>
              <a:t>Third Outline Level</a:t>
            </a:r>
          </a:p>
          <a:p>
            <a:pPr lvl="3"/>
            <a:r>
              <a:rPr lang="en-GB" altLang="et-EE" smtClean="0"/>
              <a:t>Fourth Outline Level</a:t>
            </a:r>
          </a:p>
          <a:p>
            <a:pPr lvl="4"/>
            <a:r>
              <a:rPr lang="en-GB" altLang="et-EE" smtClean="0"/>
              <a:t>Fifth Outline Level</a:t>
            </a:r>
          </a:p>
          <a:p>
            <a:pPr lvl="4"/>
            <a:r>
              <a:rPr lang="en-GB" altLang="et-EE" smtClean="0"/>
              <a:t>Sixth Outline Level</a:t>
            </a:r>
          </a:p>
          <a:p>
            <a:pPr lvl="4"/>
            <a:r>
              <a:rPr lang="en-GB" altLang="et-EE" smtClean="0"/>
              <a:t>Seventh Outline Level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88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C49BF01E-C38C-4267-83DD-F2A49034129D}" type="slidenum">
              <a:rPr lang="et-EE" altLang="et-EE"/>
              <a:pPr/>
              <a:t>‹#›</a:t>
            </a:fld>
            <a:endParaRPr lang="et-EE" alt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zilla.com/nodes/6399-rottweiler-clipart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088481" y="4082998"/>
            <a:ext cx="5598319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t-EE" altLang="et-EE" dirty="0" smtClean="0"/>
              <a:t>Kõnearenduslik  esitlus  </a:t>
            </a:r>
            <a:r>
              <a:rPr lang="et-EE" altLang="et-EE" dirty="0"/>
              <a:t>a</a:t>
            </a:r>
            <a:r>
              <a:rPr lang="et-EE" altLang="et-EE" dirty="0" smtClean="0"/>
              <a:t>nsambel  Meie Mees  </a:t>
            </a:r>
            <a:r>
              <a:rPr lang="et-EE" altLang="et-EE" dirty="0"/>
              <a:t>laulu </a:t>
            </a:r>
            <a:r>
              <a:rPr lang="et-EE" altLang="et-EE" dirty="0" smtClean="0"/>
              <a:t> „Taadi vahva Farm“ saatel</a:t>
            </a:r>
            <a:endParaRPr lang="et-EE" altLang="et-EE" dirty="0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644008" y="5657706"/>
            <a:ext cx="3433192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t-EE" altLang="et-EE" dirty="0"/>
              <a:t> logopeed    Helve Kukk  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845" y="5567361"/>
            <a:ext cx="9191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084254" y="5996743"/>
            <a:ext cx="255270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t-EE" altLang="et-EE" dirty="0"/>
              <a:t> </a:t>
            </a:r>
            <a:r>
              <a:rPr lang="et-EE" altLang="et-EE" sz="1000" dirty="0" smtClean="0"/>
              <a:t>uuendatud 2019</a:t>
            </a:r>
            <a:endParaRPr lang="et-EE" altLang="et-EE" sz="1000" dirty="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24B64D9C-CC9F-4D6B-993F-93BA0D9DD58A}" type="slidenum">
              <a:rPr lang="et-EE" altLang="et-EE" sz="1400"/>
              <a:pPr algn="r">
                <a:buClrTx/>
                <a:buFontTx/>
                <a:buNone/>
              </a:pPr>
              <a:t>1</a:t>
            </a:fld>
            <a:endParaRPr lang="et-EE" altLang="et-EE" sz="140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0000">
            <a:off x="6321025" y="339996"/>
            <a:ext cx="2178433" cy="243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F8A86065-4C64-42AE-8C93-AAF4F66D09F9}" type="slidenum">
              <a:rPr lang="et-EE" altLang="et-EE" sz="1400"/>
              <a:pPr algn="r">
                <a:buClrTx/>
                <a:buFontTx/>
                <a:buNone/>
              </a:pPr>
              <a:t>10</a:t>
            </a:fld>
            <a:endParaRPr lang="et-EE" altLang="et-EE" sz="140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0000">
            <a:off x="6595233" y="8061"/>
            <a:ext cx="2528407" cy="243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133600" y="5486400"/>
            <a:ext cx="61722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t-EE" altLang="et-EE"/>
              <a:t>ARVA ÄRA, KES ELAB VEEL TAADI VAHVAS FARMIS ?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329571" y="5854700"/>
            <a:ext cx="20636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t-EE" dirty="0" smtClean="0">
                <a:solidFill>
                  <a:schemeClr val="tx1"/>
                </a:solidFill>
              </a:rPr>
              <a:t>Au-au-auu</a:t>
            </a:r>
            <a:endParaRPr lang="et-E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par>
              <p:cTn id="2" fill="hold" nodeType="interactiveSeq"/>
            </p:par>
            <p:seq concurrent="1" nextAc="seek">
              <p:cTn id="3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1"/>
          <p:cNvSpPr>
            <a:spLocks noChangeArrowheads="1"/>
          </p:cNvSpPr>
          <p:nvPr/>
        </p:nvSpPr>
        <p:spPr bwMode="auto">
          <a:xfrm>
            <a:off x="4914900" y="1628800"/>
            <a:ext cx="3276600" cy="936104"/>
          </a:xfrm>
          <a:prstGeom prst="wedgeEllipseCallout">
            <a:avLst>
              <a:gd name="adj1" fmla="val -50594"/>
              <a:gd name="adj2" fmla="val 155322"/>
            </a:avLst>
          </a:prstGeom>
          <a:solidFill>
            <a:srgbClr val="FFFFFF"/>
          </a:solidFill>
          <a:ln w="9360" cap="sq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t-EE" altLang="et-EE" sz="2800" b="1">
                <a:solidFill>
                  <a:srgbClr val="009999"/>
                </a:solidFill>
              </a:rPr>
              <a:t>AU-AU-AUU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2BD7685B-5986-4909-9D2B-33A1065648D0}" type="slidenum">
              <a:rPr lang="et-EE" altLang="et-EE" sz="1400"/>
              <a:pPr algn="r">
                <a:buClrTx/>
                <a:buFontTx/>
                <a:buNone/>
              </a:pPr>
              <a:t>11</a:t>
            </a:fld>
            <a:endParaRPr lang="et-EE" altLang="et-EE" sz="140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974" y="3201708"/>
            <a:ext cx="3672408" cy="350100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 fill="hold" nodeType="interactiveSeq"/>
            </p:par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B5CBE90A-22EC-43F9-BDC8-81D400BC054F}" type="slidenum">
              <a:rPr lang="et-EE" altLang="et-EE" sz="1400"/>
              <a:pPr algn="r">
                <a:buClrTx/>
                <a:buFontTx/>
                <a:buNone/>
              </a:pPr>
              <a:t>12</a:t>
            </a:fld>
            <a:endParaRPr lang="et-EE" altLang="et-EE" sz="1400"/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0000">
            <a:off x="7318375" y="-100013"/>
            <a:ext cx="1789113" cy="243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362200" y="5715000"/>
            <a:ext cx="61722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t-EE" altLang="et-EE"/>
              <a:t>ARVA ÄRA, KES ELAB VEEL TAADI VAHVAS FARMIS ?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372200" y="6089336"/>
            <a:ext cx="20636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t-EE" dirty="0">
                <a:solidFill>
                  <a:schemeClr val="tx1"/>
                </a:solidFill>
              </a:rPr>
              <a:t>i</a:t>
            </a:r>
            <a:r>
              <a:rPr lang="et-EE" dirty="0" smtClean="0">
                <a:solidFill>
                  <a:schemeClr val="tx1"/>
                </a:solidFill>
              </a:rPr>
              <a:t>oahh-haa</a:t>
            </a:r>
            <a:endParaRPr lang="et-E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par>
              <p:cTn id="2" fill="hold" nodeType="interactiveSeq"/>
            </p:par>
            <p:seq concurrent="1" nextAc="seek">
              <p:cTn id="3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2952750" cy="66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2971800" y="3810000"/>
            <a:ext cx="3352800" cy="914400"/>
          </a:xfrm>
          <a:prstGeom prst="wedgeEllipseCallout">
            <a:avLst>
              <a:gd name="adj1" fmla="val 53690"/>
              <a:gd name="adj2" fmla="val -104167"/>
            </a:avLst>
          </a:prstGeom>
          <a:solidFill>
            <a:srgbClr val="FFFFFF"/>
          </a:solidFill>
          <a:ln w="9360" cap="sq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t-EE" altLang="et-EE" sz="2800" b="1">
                <a:solidFill>
                  <a:srgbClr val="009999"/>
                </a:solidFill>
              </a:rPr>
              <a:t>I</a:t>
            </a:r>
            <a:r>
              <a:rPr lang="et-EE" altLang="et-EE" sz="2800">
                <a:solidFill>
                  <a:srgbClr val="009999"/>
                </a:solidFill>
              </a:rPr>
              <a:t>o</a:t>
            </a:r>
            <a:r>
              <a:rPr lang="et-EE" altLang="et-EE" sz="2800" b="1">
                <a:solidFill>
                  <a:srgbClr val="009999"/>
                </a:solidFill>
              </a:rPr>
              <a:t>AH - HAA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F6EAE551-B59D-4A33-B0F1-C1E64E8862DE}" type="slidenum">
              <a:rPr lang="et-EE" altLang="et-EE" sz="1400"/>
              <a:pPr algn="r">
                <a:buClrTx/>
                <a:buFontTx/>
                <a:buNone/>
              </a:pPr>
              <a:t>13</a:t>
            </a:fld>
            <a:endParaRPr lang="et-EE" altLang="et-EE" sz="140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 fill="hold" nodeType="interactiveSeq"/>
            </p:par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2362200" y="2133600"/>
            <a:ext cx="6400800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t-EE" altLang="et-EE" sz="2800" b="1">
                <a:solidFill>
                  <a:srgbClr val="00B0F0"/>
                </a:solidFill>
              </a:rPr>
              <a:t>OO, 	</a:t>
            </a:r>
          </a:p>
          <a:p>
            <a:pPr algn="ctr">
              <a:buClrTx/>
              <a:buFontTx/>
              <a:buNone/>
            </a:pPr>
            <a:r>
              <a:rPr lang="et-EE" altLang="et-EE" sz="2800" b="1">
                <a:solidFill>
                  <a:srgbClr val="00B0F0"/>
                </a:solidFill>
              </a:rPr>
              <a:t>MAALE NÜÜD  KÕIK  !</a:t>
            </a:r>
          </a:p>
          <a:p>
            <a:pPr algn="ctr">
              <a:buClrTx/>
              <a:buFontTx/>
              <a:buNone/>
            </a:pPr>
            <a:r>
              <a:rPr lang="et-EE" altLang="et-EE" sz="2800" b="1">
                <a:solidFill>
                  <a:srgbClr val="00B0F0"/>
                </a:solidFill>
              </a:rPr>
              <a:t>MAALE NÜÜD KÕIK  !</a:t>
            </a:r>
          </a:p>
          <a:p>
            <a:pPr algn="ctr">
              <a:buClrTx/>
              <a:buFontTx/>
              <a:buNone/>
            </a:pPr>
            <a:r>
              <a:rPr lang="et-EE" altLang="et-EE" sz="2800" b="1">
                <a:solidFill>
                  <a:srgbClr val="00B0F0"/>
                </a:solidFill>
              </a:rPr>
              <a:t>LINNA ÕHK ON SUITSUST KARM ! </a:t>
            </a:r>
          </a:p>
          <a:p>
            <a:pPr algn="ctr">
              <a:buClrTx/>
              <a:buFontTx/>
              <a:buNone/>
            </a:pPr>
            <a:r>
              <a:rPr lang="et-EE" altLang="et-EE" sz="2800" b="1">
                <a:solidFill>
                  <a:srgbClr val="00B0F0"/>
                </a:solidFill>
              </a:rPr>
              <a:t>MAALE NÜÜD  KÕIK !</a:t>
            </a:r>
          </a:p>
          <a:p>
            <a:pPr algn="ctr">
              <a:buClrTx/>
              <a:buFontTx/>
              <a:buNone/>
            </a:pPr>
            <a:r>
              <a:rPr lang="et-EE" altLang="et-EE" sz="2800" b="1">
                <a:solidFill>
                  <a:srgbClr val="00B0F0"/>
                </a:solidFill>
              </a:rPr>
              <a:t>MAALE NÜÜD KÕIK!</a:t>
            </a:r>
          </a:p>
          <a:p>
            <a:pPr algn="ctr">
              <a:buClrTx/>
              <a:buFontTx/>
              <a:buNone/>
            </a:pPr>
            <a:r>
              <a:rPr lang="et-EE" altLang="et-EE" sz="2800" b="1">
                <a:solidFill>
                  <a:srgbClr val="00B0F0"/>
                </a:solidFill>
              </a:rPr>
              <a:t>OOTAB TAADI VAHVA FARM  !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7AE42B4F-BA39-42A4-AACA-C64B210BEDA6}" type="slidenum">
              <a:rPr lang="et-EE" altLang="et-EE" sz="1400"/>
              <a:pPr algn="r">
                <a:buClrTx/>
                <a:buFontTx/>
                <a:buNone/>
              </a:pPr>
              <a:t>14</a:t>
            </a:fld>
            <a:endParaRPr lang="et-EE" altLang="et-EE" sz="1400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0000">
            <a:off x="7040563" y="-100013"/>
            <a:ext cx="1789112" cy="243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781800" y="6248400"/>
            <a:ext cx="1600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t-EE" altLang="et-EE" sz="1100"/>
              <a:t>Siin kuula laul lõpuni 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 additive="repl">
                                        <p:cTn id="7" dur="10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 additive="repl">
                                        <p:cTn id="11" dur="1000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 additive="repl">
                                        <p:cTn id="15" dur="1000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 additive="repl">
                                        <p:cTn id="19" dur="1000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 additive="repl">
                                        <p:cTn id="23" dur="1000"/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 additive="repl">
                                        <p:cTn id="27" dur="1000"/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 additive="repl">
                                        <p:cTn id="31" dur="1000"/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69501"/>
            <a:ext cx="3816424" cy="313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860032" y="877920"/>
            <a:ext cx="41148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t-EE" altLang="et-EE" dirty="0">
                <a:solidFill>
                  <a:srgbClr val="00B0F0"/>
                </a:solidFill>
              </a:rPr>
              <a:t>KES NEIST LOOMADEST ELASID TAADI VAHVAS  FARMIS ?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2A9BA55C-A826-437D-A4AD-26BD9A1991D6}" type="slidenum">
              <a:rPr lang="et-EE" altLang="et-EE" sz="1400"/>
              <a:pPr algn="r">
                <a:buClrTx/>
                <a:buFontTx/>
                <a:buNone/>
              </a:pPr>
              <a:t>15</a:t>
            </a:fld>
            <a:endParaRPr lang="et-EE" altLang="et-EE" sz="1400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298101" y="5142341"/>
            <a:ext cx="6843520" cy="134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</a:pPr>
            <a:r>
              <a:rPr lang="et-EE" altLang="et-EE" sz="1400" dirty="0" smtClean="0"/>
              <a:t>Lastel on ees töölehed (vt.lisa), pane looma, kelle nimetust kuuled juurde  kleeps.</a:t>
            </a:r>
          </a:p>
          <a:p>
            <a:pPr>
              <a:spcBef>
                <a:spcPts val="1000"/>
              </a:spcBef>
              <a:buClrTx/>
              <a:buFontTx/>
              <a:buNone/>
            </a:pPr>
            <a:r>
              <a:rPr lang="et-EE" altLang="et-EE" sz="1400" dirty="0" smtClean="0"/>
              <a:t>Värvi taadi farmis elavad loomad</a:t>
            </a:r>
          </a:p>
          <a:p>
            <a:pPr>
              <a:spcBef>
                <a:spcPts val="1000"/>
              </a:spcBef>
              <a:buClrTx/>
              <a:buFontTx/>
              <a:buNone/>
            </a:pPr>
            <a:r>
              <a:rPr lang="et-EE" altLang="et-EE" sz="1400" dirty="0" smtClean="0"/>
              <a:t>Kleebi looma sõna-häälitsusekaart  õige  looma juurde ( oleneb lapse oskusest)</a:t>
            </a:r>
          </a:p>
          <a:p>
            <a:pPr>
              <a:spcBef>
                <a:spcPts val="1000"/>
              </a:spcBef>
              <a:buClrTx/>
              <a:buFontTx/>
              <a:buNone/>
            </a:pPr>
            <a:endParaRPr lang="et-EE" altLang="et-EE" sz="1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5044899" y="309722"/>
            <a:ext cx="2749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  <a:buClrTx/>
              <a:buFontTx/>
              <a:buNone/>
            </a:pPr>
            <a:r>
              <a:rPr lang="et-EE" altLang="et-EE" dirty="0">
                <a:solidFill>
                  <a:schemeClr val="tx1"/>
                </a:solidFill>
              </a:rPr>
              <a:t>KUULA  veelkord LAULU</a:t>
            </a:r>
            <a:endParaRPr lang="et-EE" altLang="et-E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 additive="repl">
                                        <p:cTn id="7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 fill="hold" nodeType="interactiveSeq"/>
            </p:par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0572"/>
            <a:ext cx="7838345" cy="5031492"/>
          </a:xfrm>
          <a:prstGeom prst="rect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7C970B95-26D6-4418-A753-5BDB302BD919}" type="slidenum">
              <a:rPr lang="et-EE" altLang="et-EE" sz="1400"/>
              <a:pPr algn="r">
                <a:buClrTx/>
                <a:buFontTx/>
                <a:buNone/>
              </a:pPr>
              <a:t>16</a:t>
            </a:fld>
            <a:endParaRPr lang="et-EE" altLang="et-EE" sz="1400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52400" y="6461125"/>
            <a:ext cx="76200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t-EE" altLang="et-EE" sz="2000" b="1"/>
              <a:t>......... ....   ELAS  TAADI  VAHVAS  FARMIS  .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04800" y="152400"/>
            <a:ext cx="3581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t-EE" altLang="et-EE"/>
              <a:t>MOODUSTA LAUSEID !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33400" y="685800"/>
            <a:ext cx="76200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t-EE" altLang="et-EE" sz="2000" b="1"/>
              <a:t>......... ....  EI  ELA  TAADI  VAHVAS  FARMIS. 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867400" y="228600"/>
            <a:ext cx="31242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t-EE" altLang="et-EE"/>
              <a:t>TAGASI,  </a:t>
            </a:r>
            <a:r>
              <a:rPr lang="et-EE" altLang="et-EE" b="1"/>
              <a:t>ALGUSESSE 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repl">
                                        <p:cTn id="6" dur="2000" fill="hold"/>
                                        <p:tgtEl>
                                          <p:spTgt spid="19457"/>
                                        </p:tgtEl>
                                      </p:cBhvr>
                                      <p:to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4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8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22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2667000" y="4876800"/>
            <a:ext cx="62484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875"/>
              </a:spcBef>
              <a:buClrTx/>
              <a:buFontTx/>
              <a:buNone/>
            </a:pPr>
            <a:r>
              <a:rPr lang="et-EE" altLang="et-EE" sz="1400" dirty="0"/>
              <a:t>http://www.gratismalvorlagen.com/tiere/tiere_bauerhof.php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blackGray">
          <a:xfrm>
            <a:off x="3657600" y="4076305"/>
            <a:ext cx="38100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t-EE" altLang="et-EE" sz="1400"/>
              <a:t>Meie Mees – “Taadi Vahva Farm “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505200" y="2590800"/>
            <a:ext cx="464820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t-EE" altLang="et-EE" sz="5400" b="1"/>
              <a:t>OO,  JEEE !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038600" y="5943600"/>
            <a:ext cx="25146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t-EE" altLang="et-EE" sz="1400"/>
              <a:t> logopeed    Helve Kukk   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743200" y="5257800"/>
            <a:ext cx="56388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875"/>
              </a:spcBef>
              <a:buClrTx/>
              <a:buFontTx/>
              <a:buNone/>
            </a:pPr>
            <a:r>
              <a:rPr lang="et-EE" altLang="et-EE" sz="1400" dirty="0"/>
              <a:t>http://www.partnersinrhyme.com/pir/PIRsfx.shtml </a:t>
            </a:r>
          </a:p>
        </p:txBody>
      </p:sp>
      <p:sp>
        <p:nvSpPr>
          <p:cNvPr id="2" name="Rectangle 1"/>
          <p:cNvSpPr/>
          <p:nvPr/>
        </p:nvSpPr>
        <p:spPr>
          <a:xfrm>
            <a:off x="2743200" y="559692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t-EE" sz="1400" dirty="0">
                <a:solidFill>
                  <a:schemeClr val="tx1"/>
                </a:solidFill>
                <a:hlinkClick r:id="rId4"/>
              </a:rPr>
              <a:t>https://creazilla.com/nodes/6399-rottweiler-clipart</a:t>
            </a:r>
            <a:endParaRPr lang="et-EE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4309871"/>
            <a:ext cx="4245945" cy="236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3793"/>
            <a:ext cx="8762224" cy="6107682"/>
          </a:xfrm>
          <a:prstGeom prst="rect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7C970B95-26D6-4418-A753-5BDB302BD919}" type="slidenum">
              <a:rPr lang="et-EE" altLang="et-EE" sz="1400"/>
              <a:pPr algn="r">
                <a:buClrTx/>
                <a:buFontTx/>
                <a:buNone/>
              </a:pPr>
              <a:t>19</a:t>
            </a:fld>
            <a:endParaRPr lang="et-EE" altLang="et-EE" sz="1400"/>
          </a:p>
        </p:txBody>
      </p:sp>
      <p:sp>
        <p:nvSpPr>
          <p:cNvPr id="2" name="TextBox 1"/>
          <p:cNvSpPr txBox="1"/>
          <p:nvPr/>
        </p:nvSpPr>
        <p:spPr>
          <a:xfrm>
            <a:off x="395536" y="24446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solidFill>
                  <a:schemeClr val="tx1"/>
                </a:solidFill>
              </a:rPr>
              <a:t>LISA 1</a:t>
            </a:r>
            <a:endParaRPr lang="et-E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2835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repl">
                                        <p:cTn id="6" dur="2000" fill="hold"/>
                                        <p:tgtEl>
                                          <p:spTgt spid="19457"/>
                                        </p:tgtEl>
                                      </p:cBhvr>
                                      <p:to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0000">
            <a:off x="7242175" y="-100013"/>
            <a:ext cx="1789113" cy="243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124200" y="2590800"/>
            <a:ext cx="5791200" cy="132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t-EE" altLang="et-EE" sz="1600" dirty="0" smtClean="0"/>
              <a:t>Laps õpib kuulama laulusõnu</a:t>
            </a:r>
            <a:endParaRPr lang="et-EE" altLang="et-EE" sz="1600" dirty="0"/>
          </a:p>
          <a:p>
            <a:pPr>
              <a:buClrTx/>
            </a:pPr>
            <a:r>
              <a:rPr lang="et-EE" altLang="et-EE" sz="1600" dirty="0" smtClean="0"/>
              <a:t>Treenib </a:t>
            </a:r>
            <a:r>
              <a:rPr lang="et-EE" altLang="et-EE" sz="1600" dirty="0"/>
              <a:t>sõnamälu</a:t>
            </a:r>
            <a:r>
              <a:rPr lang="et-EE" altLang="et-EE" sz="1600" dirty="0" smtClean="0"/>
              <a:t>.</a:t>
            </a:r>
          </a:p>
          <a:p>
            <a:pPr>
              <a:buClrTx/>
            </a:pPr>
            <a:r>
              <a:rPr lang="et-EE" altLang="et-EE" sz="1600" dirty="0"/>
              <a:t>L</a:t>
            </a:r>
            <a:r>
              <a:rPr lang="et-EE" altLang="et-EE" sz="1600" dirty="0" smtClean="0"/>
              <a:t>aps </a:t>
            </a:r>
            <a:r>
              <a:rPr lang="et-EE" altLang="et-EE" sz="1600" dirty="0"/>
              <a:t>tuletab meelde koduloomade </a:t>
            </a:r>
            <a:r>
              <a:rPr lang="et-EE" altLang="et-EE" sz="1600" dirty="0" smtClean="0"/>
              <a:t>nimetusi</a:t>
            </a:r>
          </a:p>
          <a:p>
            <a:pPr>
              <a:buClrTx/>
            </a:pPr>
            <a:r>
              <a:rPr lang="et-EE" altLang="et-EE" sz="1600" dirty="0" smtClean="0"/>
              <a:t>Lauseõpetuses: õpib etteantud lausemalli täiendama</a:t>
            </a:r>
            <a:endParaRPr lang="et-EE" altLang="et-EE" sz="1600" dirty="0"/>
          </a:p>
          <a:p>
            <a:pPr>
              <a:buClrTx/>
              <a:buFontTx/>
              <a:buNone/>
            </a:pPr>
            <a:r>
              <a:rPr lang="et-EE" altLang="et-EE" sz="1600" dirty="0" smtClean="0"/>
              <a:t>Võimaldab teha hääldusharjutusi - loomahääled.</a:t>
            </a:r>
            <a:endParaRPr lang="et-EE" altLang="et-EE" sz="1600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124200" y="4149080"/>
            <a:ext cx="6096000" cy="206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t-EE" sz="1600" dirty="0" smtClean="0"/>
              <a:t>Juhendaja </a:t>
            </a:r>
            <a:r>
              <a:rPr lang="et-EE" sz="1600" dirty="0"/>
              <a:t>lülitab kolmanda slaidi juures laulu käima, slaidide vahetamiseks jälgib lauluteksti. </a:t>
            </a:r>
            <a:endParaRPr lang="et-EE" altLang="et-EE" sz="1600" dirty="0"/>
          </a:p>
          <a:p>
            <a:pPr>
              <a:buClrTx/>
              <a:buFontTx/>
              <a:buNone/>
            </a:pPr>
            <a:r>
              <a:rPr lang="et-EE" altLang="et-EE" sz="1600" dirty="0"/>
              <a:t>Pildid ja slaidid vahetuvad hiireklikkidega- esitluse näitamine nõuab </a:t>
            </a:r>
            <a:r>
              <a:rPr lang="et-EE" altLang="et-EE" sz="1600" dirty="0" smtClean="0"/>
              <a:t>juhendajalt </a:t>
            </a:r>
            <a:r>
              <a:rPr lang="et-EE" altLang="et-EE" sz="1600" dirty="0"/>
              <a:t>tähelepanu ja põhjalikku eeltööd </a:t>
            </a:r>
            <a:endParaRPr lang="et-EE" altLang="et-EE" sz="1600" dirty="0" smtClean="0"/>
          </a:p>
          <a:p>
            <a:pPr>
              <a:buClrTx/>
              <a:buFontTx/>
              <a:buNone/>
            </a:pPr>
            <a:r>
              <a:rPr lang="et-EE" altLang="et-EE" sz="1600" dirty="0"/>
              <a:t> </a:t>
            </a:r>
          </a:p>
          <a:p>
            <a:pPr>
              <a:buClrTx/>
              <a:buFontTx/>
              <a:buNone/>
            </a:pPr>
            <a:r>
              <a:rPr lang="et-EE" altLang="et-EE" sz="1600" dirty="0" smtClean="0"/>
              <a:t>Vahendid: väljaprinditud pilt esitluse lisas</a:t>
            </a:r>
          </a:p>
          <a:p>
            <a:pPr>
              <a:buClrTx/>
              <a:buFontTx/>
              <a:buNone/>
            </a:pPr>
            <a:r>
              <a:rPr lang="et-EE" altLang="et-EE" sz="1600" dirty="0" smtClean="0"/>
              <a:t>väikesed markerkleepsud/nööpid vms.</a:t>
            </a:r>
          </a:p>
          <a:p>
            <a:pPr>
              <a:buClrTx/>
              <a:buFontTx/>
              <a:buNone/>
            </a:pPr>
            <a:r>
              <a:rPr lang="et-EE" altLang="et-EE" sz="1600" dirty="0" smtClean="0"/>
              <a:t>Värvipliiatsid töölehe värvimimiseks </a:t>
            </a:r>
            <a:r>
              <a:rPr lang="et-EE" altLang="et-EE" sz="1600" dirty="0" smtClean="0"/>
              <a:t>.</a:t>
            </a:r>
            <a:endParaRPr lang="et-EE" altLang="et-EE" sz="1600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fld id="{14E1E935-1CBA-4992-BDB4-9AFF0F8492BC}" type="slidenum">
              <a:rPr lang="et-EE" altLang="et-EE" sz="1400"/>
              <a:pPr algn="ctr">
                <a:buClrTx/>
                <a:buFontTx/>
                <a:buNone/>
              </a:pPr>
              <a:t>2</a:t>
            </a:fld>
            <a:endParaRPr lang="et-EE" altLang="et-EE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7C970B95-26D6-4418-A753-5BDB302BD919}" type="slidenum">
              <a:rPr lang="et-EE" altLang="et-EE" sz="1400"/>
              <a:pPr algn="r">
                <a:buClrTx/>
                <a:buFontTx/>
                <a:buNone/>
              </a:pPr>
              <a:t>20</a:t>
            </a:fld>
            <a:endParaRPr lang="et-EE" altLang="et-EE" sz="1400"/>
          </a:p>
        </p:txBody>
      </p:sp>
      <p:sp>
        <p:nvSpPr>
          <p:cNvPr id="2" name="TextBox 1"/>
          <p:cNvSpPr txBox="1"/>
          <p:nvPr/>
        </p:nvSpPr>
        <p:spPr>
          <a:xfrm>
            <a:off x="395536" y="24446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solidFill>
                  <a:schemeClr val="tx1"/>
                </a:solidFill>
              </a:rPr>
              <a:t>LISA 2</a:t>
            </a:r>
            <a:endParaRPr lang="et-EE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528338"/>
              </p:ext>
            </p:extLst>
          </p:nvPr>
        </p:nvGraphicFramePr>
        <p:xfrm>
          <a:off x="437131" y="836712"/>
          <a:ext cx="4062862" cy="25922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1431">
                  <a:extLst>
                    <a:ext uri="{9D8B030D-6E8A-4147-A177-3AD203B41FA5}">
                      <a16:colId xmlns:a16="http://schemas.microsoft.com/office/drawing/2014/main" val="482920478"/>
                    </a:ext>
                  </a:extLst>
                </a:gridCol>
                <a:gridCol w="2031431">
                  <a:extLst>
                    <a:ext uri="{9D8B030D-6E8A-4147-A177-3AD203B41FA5}">
                      <a16:colId xmlns:a16="http://schemas.microsoft.com/office/drawing/2014/main" val="4289542919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t-EE" b="0" dirty="0" smtClean="0">
                          <a:solidFill>
                            <a:sysClr val="windowText" lastClr="000000"/>
                          </a:solidFill>
                        </a:rPr>
                        <a:t>LEHM</a:t>
                      </a:r>
                      <a:endParaRPr lang="et-EE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b="0" dirty="0" smtClean="0">
                          <a:solidFill>
                            <a:sysClr val="windowText" lastClr="000000"/>
                          </a:solidFill>
                        </a:rPr>
                        <a:t>AMMU</a:t>
                      </a:r>
                      <a:endParaRPr lang="et-EE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631326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KANA</a:t>
                      </a:r>
                      <a:endParaRPr lang="et-E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KA-KAA</a:t>
                      </a:r>
                      <a:endParaRPr lang="et-E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218618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TALL</a:t>
                      </a:r>
                      <a:endParaRPr lang="et-E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MÄ-MÄÄ</a:t>
                      </a:r>
                      <a:endParaRPr lang="et-E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098321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KOER</a:t>
                      </a:r>
                      <a:endParaRPr lang="et-E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AU-AUU</a:t>
                      </a:r>
                      <a:endParaRPr lang="et-E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475984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HOBUNE</a:t>
                      </a:r>
                      <a:endParaRPr lang="et-E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IOH-HAA</a:t>
                      </a:r>
                      <a:endParaRPr lang="et-E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175919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LAMBATALL</a:t>
                      </a:r>
                      <a:endParaRPr lang="et-E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4702002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117108"/>
              </p:ext>
            </p:extLst>
          </p:nvPr>
        </p:nvGraphicFramePr>
        <p:xfrm>
          <a:off x="4623938" y="843639"/>
          <a:ext cx="4062862" cy="26208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1431">
                  <a:extLst>
                    <a:ext uri="{9D8B030D-6E8A-4147-A177-3AD203B41FA5}">
                      <a16:colId xmlns:a16="http://schemas.microsoft.com/office/drawing/2014/main" val="1272721463"/>
                    </a:ext>
                  </a:extLst>
                </a:gridCol>
                <a:gridCol w="2031431">
                  <a:extLst>
                    <a:ext uri="{9D8B030D-6E8A-4147-A177-3AD203B41FA5}">
                      <a16:colId xmlns:a16="http://schemas.microsoft.com/office/drawing/2014/main" val="404376158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t-EE" b="0" dirty="0" smtClean="0">
                          <a:solidFill>
                            <a:sysClr val="windowText" lastClr="000000"/>
                          </a:solidFill>
                        </a:rPr>
                        <a:t>LEHM</a:t>
                      </a:r>
                      <a:endParaRPr lang="et-EE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b="0" dirty="0" smtClean="0">
                          <a:solidFill>
                            <a:sysClr val="windowText" lastClr="000000"/>
                          </a:solidFill>
                        </a:rPr>
                        <a:t>AMMU</a:t>
                      </a:r>
                      <a:endParaRPr lang="et-EE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6175589"/>
                  </a:ext>
                </a:extLst>
              </a:tr>
              <a:tr h="460648"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KANA</a:t>
                      </a:r>
                      <a:endParaRPr lang="et-E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KA-KAA</a:t>
                      </a:r>
                      <a:endParaRPr lang="et-E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444758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TALL</a:t>
                      </a:r>
                      <a:endParaRPr lang="et-E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MÄ-MÄÄ</a:t>
                      </a:r>
                      <a:endParaRPr lang="et-E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429469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KOER</a:t>
                      </a:r>
                      <a:endParaRPr lang="et-E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AU-AUU</a:t>
                      </a:r>
                      <a:endParaRPr lang="et-E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481835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HOBUNE</a:t>
                      </a:r>
                      <a:endParaRPr lang="et-E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IOH-HAA</a:t>
                      </a:r>
                      <a:endParaRPr lang="et-E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505681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LAMBATALL</a:t>
                      </a:r>
                      <a:endParaRPr lang="et-E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390272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233386"/>
              </p:ext>
            </p:extLst>
          </p:nvPr>
        </p:nvGraphicFramePr>
        <p:xfrm>
          <a:off x="418487" y="3651920"/>
          <a:ext cx="4062862" cy="25922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1431">
                  <a:extLst>
                    <a:ext uri="{9D8B030D-6E8A-4147-A177-3AD203B41FA5}">
                      <a16:colId xmlns:a16="http://schemas.microsoft.com/office/drawing/2014/main" val="1272721463"/>
                    </a:ext>
                  </a:extLst>
                </a:gridCol>
                <a:gridCol w="2031431">
                  <a:extLst>
                    <a:ext uri="{9D8B030D-6E8A-4147-A177-3AD203B41FA5}">
                      <a16:colId xmlns:a16="http://schemas.microsoft.com/office/drawing/2014/main" val="404376158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t-EE" b="0" dirty="0" smtClean="0">
                          <a:solidFill>
                            <a:sysClr val="windowText" lastClr="000000"/>
                          </a:solidFill>
                        </a:rPr>
                        <a:t>LEHM</a:t>
                      </a:r>
                      <a:endParaRPr lang="et-EE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b="0" dirty="0" smtClean="0">
                          <a:solidFill>
                            <a:sysClr val="windowText" lastClr="000000"/>
                          </a:solidFill>
                        </a:rPr>
                        <a:t>AMMU</a:t>
                      </a:r>
                      <a:endParaRPr lang="et-EE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617558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KANA</a:t>
                      </a:r>
                      <a:endParaRPr lang="et-E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KA-KAA</a:t>
                      </a:r>
                      <a:endParaRPr lang="et-E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444758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TALL</a:t>
                      </a:r>
                      <a:endParaRPr lang="et-E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MÄ-MÄÄ</a:t>
                      </a:r>
                      <a:endParaRPr lang="et-E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429469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KOER</a:t>
                      </a:r>
                      <a:endParaRPr lang="et-E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AU-AUU</a:t>
                      </a:r>
                      <a:endParaRPr lang="et-E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481835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HOBUNE</a:t>
                      </a:r>
                      <a:endParaRPr lang="et-E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IOH-HAA</a:t>
                      </a:r>
                      <a:endParaRPr lang="et-E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505681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LAMBATALL</a:t>
                      </a:r>
                      <a:endParaRPr lang="et-E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390272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547530"/>
              </p:ext>
            </p:extLst>
          </p:nvPr>
        </p:nvGraphicFramePr>
        <p:xfrm>
          <a:off x="4632857" y="3651920"/>
          <a:ext cx="4062862" cy="25922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1431">
                  <a:extLst>
                    <a:ext uri="{9D8B030D-6E8A-4147-A177-3AD203B41FA5}">
                      <a16:colId xmlns:a16="http://schemas.microsoft.com/office/drawing/2014/main" val="1272721463"/>
                    </a:ext>
                  </a:extLst>
                </a:gridCol>
                <a:gridCol w="2031431">
                  <a:extLst>
                    <a:ext uri="{9D8B030D-6E8A-4147-A177-3AD203B41FA5}">
                      <a16:colId xmlns:a16="http://schemas.microsoft.com/office/drawing/2014/main" val="404376158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t-EE" b="0" dirty="0" smtClean="0">
                          <a:solidFill>
                            <a:sysClr val="windowText" lastClr="000000"/>
                          </a:solidFill>
                        </a:rPr>
                        <a:t>LEHM</a:t>
                      </a:r>
                      <a:endParaRPr lang="et-EE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b="0" dirty="0" smtClean="0">
                          <a:solidFill>
                            <a:sysClr val="windowText" lastClr="000000"/>
                          </a:solidFill>
                        </a:rPr>
                        <a:t>AMMU</a:t>
                      </a:r>
                      <a:endParaRPr lang="et-EE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617558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KANA</a:t>
                      </a:r>
                      <a:endParaRPr lang="et-E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KA-KAA</a:t>
                      </a:r>
                      <a:endParaRPr lang="et-E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444758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TALL</a:t>
                      </a:r>
                      <a:endParaRPr lang="et-E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MÄ-MÄÄ</a:t>
                      </a:r>
                      <a:endParaRPr lang="et-E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429469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KOER</a:t>
                      </a:r>
                      <a:endParaRPr lang="et-E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AU-AUU</a:t>
                      </a:r>
                      <a:endParaRPr lang="et-E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481835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HOBUNE</a:t>
                      </a:r>
                      <a:endParaRPr lang="et-E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IOH-HAA</a:t>
                      </a:r>
                      <a:endParaRPr lang="et-E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505681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LAMBATALL</a:t>
                      </a:r>
                      <a:endParaRPr lang="et-E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3902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7801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15B27F70-A155-4A56-B4CA-3613B071D186}" type="slidenum">
              <a:rPr lang="et-EE" altLang="et-EE" sz="1400"/>
              <a:pPr algn="r">
                <a:buClrTx/>
                <a:buFontTx/>
                <a:buNone/>
              </a:pPr>
              <a:t>3</a:t>
            </a:fld>
            <a:endParaRPr lang="et-EE" altLang="et-EE" sz="1400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3505200" y="2438400"/>
            <a:ext cx="5334000" cy="1295400"/>
          </a:xfrm>
          <a:prstGeom prst="wedgeEllipseCallout">
            <a:avLst>
              <a:gd name="adj1" fmla="val -68889"/>
              <a:gd name="adj2" fmla="val 42088"/>
            </a:avLst>
          </a:prstGeom>
          <a:solidFill>
            <a:srgbClr val="FFFFFF"/>
          </a:solidFill>
          <a:ln w="9360" cap="sq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t-EE" altLang="et-EE" sz="2800" b="1">
                <a:solidFill>
                  <a:srgbClr val="009999"/>
                </a:solidFill>
              </a:rPr>
              <a:t>HAKKAME LAULU KUULAMA  !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895600" y="5715000"/>
            <a:ext cx="594360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t-EE" altLang="et-EE"/>
              <a:t>KUULA HOOLEAGA LAULU SÕNU, </a:t>
            </a:r>
          </a:p>
          <a:p>
            <a:pPr>
              <a:buClrTx/>
              <a:buFontTx/>
              <a:buNone/>
            </a:pPr>
            <a:r>
              <a:rPr lang="et-EE" altLang="et-EE"/>
              <a:t>JÄTA MEELDE MIS LOOMAD TAADI FARMIS ELAVAD !</a:t>
            </a:r>
          </a:p>
        </p:txBody>
      </p:sp>
      <p:pic>
        <p:nvPicPr>
          <p:cNvPr id="2" name="01-Meie Mees-Taadi Vahva Farm-est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12360" y="453548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0000">
            <a:off x="7242175" y="-100013"/>
            <a:ext cx="1789113" cy="243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725BFD32-19D6-4A23-8898-581F87D4A334}" type="slidenum">
              <a:rPr lang="et-EE" altLang="et-EE" sz="1400"/>
              <a:pPr algn="r">
                <a:buClrTx/>
                <a:buFontTx/>
                <a:buNone/>
              </a:pPr>
              <a:t>4</a:t>
            </a:fld>
            <a:endParaRPr lang="et-EE" altLang="et-EE" sz="1400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848600" y="5607050"/>
            <a:ext cx="1231776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t-EE" dirty="0" smtClean="0">
                <a:solidFill>
                  <a:schemeClr val="tx1"/>
                </a:solidFill>
              </a:rPr>
              <a:t>amuu</a:t>
            </a:r>
            <a:endParaRPr lang="et-EE" dirty="0">
              <a:solidFill>
                <a:schemeClr val="tx1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62200" y="5715000"/>
            <a:ext cx="5486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t-EE" altLang="et-EE" dirty="0"/>
              <a:t>ARVA ÄRA, KES ELAB TAADI VAHVAS FARMIS 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par>
              <p:cTn id="2" fill="hold" nodeType="interactiveSeq"/>
            </p:par>
            <p:seq concurrent="1" nextAc="seek">
              <p:cTn id="3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0"/>
            <a:ext cx="381000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2590800" y="1905000"/>
            <a:ext cx="3429000" cy="1066800"/>
          </a:xfrm>
          <a:prstGeom prst="wedgeEllipseCallout">
            <a:avLst>
              <a:gd name="adj1" fmla="val 31528"/>
              <a:gd name="adj2" fmla="val 164880"/>
            </a:avLst>
          </a:prstGeom>
          <a:solidFill>
            <a:srgbClr val="FFFFFF"/>
          </a:solidFill>
          <a:ln w="9360" cap="sq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t-EE" altLang="et-EE" sz="2800" b="1">
                <a:solidFill>
                  <a:srgbClr val="009999"/>
                </a:solidFill>
              </a:rPr>
              <a:t>AMUU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E66BAF4B-9E8A-4FAD-A206-19395806186D}" type="slidenum">
              <a:rPr lang="et-EE" altLang="et-EE" sz="1400"/>
              <a:pPr algn="r">
                <a:buClrTx/>
                <a:buFontTx/>
                <a:buNone/>
              </a:pPr>
              <a:t>5</a:t>
            </a:fld>
            <a:endParaRPr lang="et-EE" altLang="et-EE" sz="140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 fill="hold" nodeType="interactiveSeq"/>
            </p:par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0000">
            <a:off x="7242175" y="-100013"/>
            <a:ext cx="1789113" cy="243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5E1B24C6-BEBB-4AA9-943A-8FB097C242D0}" type="slidenum">
              <a:rPr lang="et-EE" altLang="et-EE" sz="1400"/>
              <a:pPr algn="r">
                <a:buClrTx/>
                <a:buFontTx/>
                <a:buNone/>
              </a:pPr>
              <a:t>6</a:t>
            </a:fld>
            <a:endParaRPr lang="et-EE" altLang="et-EE" sz="1400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362200" y="5715000"/>
            <a:ext cx="59436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t-EE" altLang="et-EE" dirty="0"/>
              <a:t>ARVA ÄRA, KES ELAB VEEL TAADI VAHVAS  FARMIS ?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783110" y="6063457"/>
            <a:ext cx="1231776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t-EE" dirty="0" smtClean="0">
                <a:solidFill>
                  <a:schemeClr val="tx1"/>
                </a:solidFill>
              </a:rPr>
              <a:t>Kva-ka-kaaa</a:t>
            </a:r>
            <a:endParaRPr lang="et-E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par>
              <p:cTn id="2" fill="hold" nodeType="interactiveSeq"/>
            </p:par>
            <p:seq concurrent="1" nextAc="seek">
              <p:cTn id="3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86263"/>
            <a:ext cx="2286000" cy="225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3048000" y="2590800"/>
            <a:ext cx="3581400" cy="914400"/>
          </a:xfrm>
          <a:prstGeom prst="wedgeEllipseCallout">
            <a:avLst>
              <a:gd name="adj1" fmla="val 55366"/>
              <a:gd name="adj2" fmla="val 187329"/>
            </a:avLst>
          </a:prstGeom>
          <a:solidFill>
            <a:srgbClr val="FFFFFF"/>
          </a:solidFill>
          <a:ln w="9360" cap="sq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t-EE" altLang="et-EE" sz="2800" b="1">
                <a:solidFill>
                  <a:srgbClr val="009999"/>
                </a:solidFill>
              </a:rPr>
              <a:t>KvA-</a:t>
            </a:r>
            <a:r>
              <a:rPr lang="et-EE" altLang="et-EE" b="1">
                <a:solidFill>
                  <a:srgbClr val="009999"/>
                </a:solidFill>
              </a:rPr>
              <a:t>KvA-</a:t>
            </a:r>
            <a:r>
              <a:rPr lang="et-EE" altLang="et-EE" sz="2800" b="1">
                <a:solidFill>
                  <a:srgbClr val="009999"/>
                </a:solidFill>
              </a:rPr>
              <a:t>KAA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AA300385-9230-4716-AFDF-90EC98A93FA3}" type="slidenum">
              <a:rPr lang="et-EE" altLang="et-EE" sz="1400"/>
              <a:pPr algn="r">
                <a:buClrTx/>
                <a:buFontTx/>
                <a:buNone/>
              </a:pPr>
              <a:t>7</a:t>
            </a:fld>
            <a:endParaRPr lang="et-EE" altLang="et-EE" sz="140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 fill="hold" nodeType="interactiveSeq"/>
            </p:par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9A32F10F-446D-4B21-B4B9-AEA345BC70A3}" type="slidenum">
              <a:rPr lang="et-EE" altLang="et-EE" sz="1400"/>
              <a:pPr algn="r">
                <a:buClrTx/>
                <a:buFontTx/>
                <a:buNone/>
              </a:pPr>
              <a:t>8</a:t>
            </a:fld>
            <a:endParaRPr lang="et-EE" altLang="et-EE" sz="1400"/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0000">
            <a:off x="6536301" y="16868"/>
            <a:ext cx="2588656" cy="243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362200" y="5715000"/>
            <a:ext cx="61722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t-EE" altLang="et-EE"/>
              <a:t>ARVA ÄRA, KES ELAB VEEL TAADI VAHVAS FARMIS ?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401439" y="6084455"/>
            <a:ext cx="20636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t-EE" dirty="0" smtClean="0">
                <a:solidFill>
                  <a:schemeClr val="tx1"/>
                </a:solidFill>
              </a:rPr>
              <a:t>Mää mää-mää</a:t>
            </a:r>
            <a:endParaRPr lang="et-E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par>
              <p:cTn id="2" fill="hold" nodeType="interactiveSeq"/>
            </p:par>
            <p:seq concurrent="1" nextAc="seek">
              <p:cTn id="3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71800"/>
            <a:ext cx="30480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3124200" y="2133600"/>
            <a:ext cx="2895600" cy="1219200"/>
          </a:xfrm>
          <a:prstGeom prst="wedgeEllipseCallout">
            <a:avLst>
              <a:gd name="adj1" fmla="val 44907"/>
              <a:gd name="adj2" fmla="val 113171"/>
            </a:avLst>
          </a:prstGeom>
          <a:solidFill>
            <a:srgbClr val="FFFFFF"/>
          </a:solidFill>
          <a:ln w="9360" cap="sq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t-EE" altLang="et-EE" sz="2800" b="1">
                <a:solidFill>
                  <a:srgbClr val="009999"/>
                </a:solidFill>
              </a:rPr>
              <a:t>MÄÄ</a:t>
            </a:r>
          </a:p>
          <a:p>
            <a:pPr algn="ctr">
              <a:buClrTx/>
              <a:buFontTx/>
              <a:buNone/>
            </a:pPr>
            <a:r>
              <a:rPr lang="et-EE" altLang="et-EE" sz="2800" b="1">
                <a:solidFill>
                  <a:srgbClr val="009999"/>
                </a:solidFill>
              </a:rPr>
              <a:t>MÄÄ-MÄÄ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795CA812-D4A0-4CB1-B71C-288777C6075B}" type="slidenum">
              <a:rPr lang="et-EE" altLang="et-EE" sz="1400"/>
              <a:pPr algn="r">
                <a:buClrTx/>
                <a:buFontTx/>
                <a:buNone/>
              </a:pPr>
              <a:t>9</a:t>
            </a:fld>
            <a:endParaRPr lang="et-EE" altLang="et-EE" sz="140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56112" y="5274469"/>
            <a:ext cx="20636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t-EE" dirty="0" smtClean="0">
                <a:solidFill>
                  <a:schemeClr val="tx1"/>
                </a:solidFill>
              </a:rPr>
              <a:t>Mää mää-mää</a:t>
            </a:r>
            <a:endParaRPr lang="et-E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 fill="hold" nodeType="interactiveSeq"/>
            </p:par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t-E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t-E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321</Words>
  <Application>Microsoft Office PowerPoint</Application>
  <PresentationFormat>On-screen Show (4:3)</PresentationFormat>
  <Paragraphs>141</Paragraphs>
  <Slides>20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</dc:creator>
  <cp:lastModifiedBy>Helve</cp:lastModifiedBy>
  <cp:revision>41</cp:revision>
  <cp:lastPrinted>1601-01-01T00:00:00Z</cp:lastPrinted>
  <dcterms:created xsi:type="dcterms:W3CDTF">2009-08-02T07:29:03Z</dcterms:created>
  <dcterms:modified xsi:type="dcterms:W3CDTF">2020-03-28T13:10:07Z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