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8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5" r:id="rId29"/>
    <p:sldId id="284" r:id="rId30"/>
    <p:sldId id="286" r:id="rId31"/>
  </p:sldIdLst>
  <p:sldSz cx="9144000" cy="6858000" type="screen4x3"/>
  <p:notesSz cx="7559675" cy="10691813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3F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2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4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41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3375"/>
            <a:ext cx="49831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3375"/>
            <a:ext cx="49831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88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58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99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17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39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803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133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2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16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235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97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14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699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60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3375"/>
            <a:ext cx="49831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3375"/>
            <a:ext cx="49831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83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37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36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53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133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7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70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35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00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D8E3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08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Klõpsa tiitli tekstivormingu redigeerimiseks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t-EE"/>
              <a:t>Klõpsa liigenduse tekstivormingu redigeerimiseks</a:t>
            </a:r>
            <a:endParaRPr/>
          </a:p>
          <a:p>
            <a:pPr lvl="1"/>
            <a:r>
              <a:rPr lang="et-EE"/>
              <a:t>Teine liigendustase</a:t>
            </a:r>
            <a:endParaRPr/>
          </a:p>
          <a:p>
            <a:pPr lvl="2"/>
            <a:r>
              <a:rPr lang="et-EE"/>
              <a:t>Kolmas liigendustase</a:t>
            </a:r>
            <a:endParaRPr/>
          </a:p>
          <a:p>
            <a:pPr lvl="3"/>
            <a:r>
              <a:rPr lang="et-EE"/>
              <a:t>Neljas liigendustase</a:t>
            </a:r>
            <a:endParaRPr/>
          </a:p>
          <a:p>
            <a:pPr lvl="4"/>
            <a:r>
              <a:rPr lang="et-EE"/>
              <a:t>Viies liigendustase</a:t>
            </a:r>
            <a:endParaRPr/>
          </a:p>
          <a:p>
            <a:pPr lvl="5"/>
            <a:r>
              <a:rPr lang="et-EE"/>
              <a:t>Kuues liigendustase</a:t>
            </a:r>
            <a:endParaRPr/>
          </a:p>
          <a:p>
            <a:pPr lvl="6"/>
            <a:r>
              <a:rPr lang="et-EE"/>
              <a:t>Seitsmes liigendustase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5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D8E3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Klõpsa tiitli tekstivormingu redigeerimiseks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t-EE"/>
              <a:t>Klõpsa liigenduse tekstivormingu redigeerimiseks</a:t>
            </a:r>
            <a:endParaRPr/>
          </a:p>
          <a:p>
            <a:pPr lvl="1"/>
            <a:r>
              <a:rPr lang="et-EE"/>
              <a:t>Teine liigendustase</a:t>
            </a:r>
            <a:endParaRPr/>
          </a:p>
          <a:p>
            <a:pPr lvl="2"/>
            <a:r>
              <a:rPr lang="et-EE"/>
              <a:t>Kolmas liigendustase</a:t>
            </a:r>
            <a:endParaRPr/>
          </a:p>
          <a:p>
            <a:pPr lvl="3"/>
            <a:r>
              <a:rPr lang="et-EE"/>
              <a:t>Neljas liigendustase</a:t>
            </a:r>
            <a:endParaRPr/>
          </a:p>
          <a:p>
            <a:pPr lvl="4"/>
            <a:r>
              <a:rPr lang="et-EE"/>
              <a:t>Viies liigendustase</a:t>
            </a:r>
            <a:endParaRPr/>
          </a:p>
          <a:p>
            <a:pPr lvl="5"/>
            <a:r>
              <a:rPr lang="et-EE"/>
              <a:t>Kuues liigendustase</a:t>
            </a:r>
            <a:endParaRPr/>
          </a:p>
          <a:p>
            <a:pPr lvl="6"/>
            <a:r>
              <a:rPr lang="et-EE"/>
              <a:t>Seitsmes liigendustase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hellognet.weebly.com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Lepatriinu%20logod08%2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91" y="5329238"/>
            <a:ext cx="9144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9791" y="5329238"/>
            <a:ext cx="39147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Koostanud logopeed Helve Kukk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t-EE" sz="2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262" y="1136469"/>
            <a:ext cx="8046720" cy="3302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189575"/>
              </a:avLst>
            </a:prstTxWarp>
            <a:spAutoFit/>
          </a:bodyPr>
          <a:lstStyle/>
          <a:p>
            <a:pPr algn="ctr"/>
            <a:r>
              <a:rPr lang="et-E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TÕSIMEELNE KLOUN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314" y="2112014"/>
            <a:ext cx="1998616" cy="277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691" b="-1"/>
          <a:stretch/>
        </p:blipFill>
        <p:spPr bwMode="auto">
          <a:xfrm>
            <a:off x="718457" y="158750"/>
            <a:ext cx="4265613" cy="563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821" r="2000" b="3433"/>
          <a:stretch/>
        </p:blipFill>
        <p:spPr bwMode="auto">
          <a:xfrm>
            <a:off x="679269" y="431074"/>
            <a:ext cx="4036422" cy="62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b="1217"/>
          <a:stretch/>
        </p:blipFill>
        <p:spPr bwMode="auto">
          <a:xfrm>
            <a:off x="307181" y="402772"/>
            <a:ext cx="4421573" cy="61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821"/>
          <a:stretch/>
        </p:blipFill>
        <p:spPr bwMode="auto">
          <a:xfrm>
            <a:off x="458788" y="404949"/>
            <a:ext cx="4452846" cy="60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" r="9119" b="3552"/>
          <a:stretch>
            <a:fillRect/>
          </a:stretch>
        </p:blipFill>
        <p:spPr bwMode="auto">
          <a:xfrm>
            <a:off x="1021080" y="694508"/>
            <a:ext cx="3681549" cy="5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b="1596"/>
          <a:stretch/>
        </p:blipFill>
        <p:spPr bwMode="auto">
          <a:xfrm>
            <a:off x="248193" y="565467"/>
            <a:ext cx="6238331" cy="445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" r="2250"/>
          <a:stretch/>
        </p:blipFill>
        <p:spPr bwMode="auto">
          <a:xfrm>
            <a:off x="155575" y="158750"/>
            <a:ext cx="6990806" cy="497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19" y="3573304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" b="3026"/>
          <a:stretch/>
        </p:blipFill>
        <p:spPr bwMode="auto">
          <a:xfrm>
            <a:off x="155575" y="454433"/>
            <a:ext cx="6389914" cy="44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2" y="3336176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2209" r="2772" b="949"/>
          <a:stretch/>
        </p:blipFill>
        <p:spPr bwMode="auto">
          <a:xfrm>
            <a:off x="770709" y="548640"/>
            <a:ext cx="4689565" cy="52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/>
          <a:stretch>
            <a:fillRect/>
          </a:stretch>
        </p:blipFill>
        <p:spPr bwMode="auto">
          <a:xfrm>
            <a:off x="533400" y="687388"/>
            <a:ext cx="5751513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035040" y="1993943"/>
            <a:ext cx="3004457" cy="1476103"/>
          </a:xfrm>
          <a:prstGeom prst="wedgeEllipseCallout">
            <a:avLst>
              <a:gd name="adj1" fmla="val -10933"/>
              <a:gd name="adj2" fmla="val 12922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 NALI !</a:t>
            </a:r>
          </a:p>
          <a:p>
            <a:pPr algn="ctr"/>
            <a:endParaRPr lang="et-EE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 ........</a:t>
            </a:r>
          </a:p>
          <a:p>
            <a:pPr algn="ctr"/>
            <a:r>
              <a:rPr lang="et-EE" sz="1600" i="1" dirty="0">
                <a:ln w="0"/>
                <a:solidFill>
                  <a:schemeClr val="tx1"/>
                </a:solidFill>
              </a:rPr>
              <a:t>t</a:t>
            </a:r>
            <a:r>
              <a:rPr lang="et-EE" sz="1600" i="1" dirty="0" smtClean="0">
                <a:ln w="0"/>
                <a:solidFill>
                  <a:schemeClr val="tx1"/>
                </a:solidFill>
              </a:rPr>
              <a:t>einekord võta hari  ikka õiget pidi kätte !</a:t>
            </a:r>
            <a:endParaRPr lang="et-EE" sz="1600" i="1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650" y="4004662"/>
            <a:ext cx="2227217" cy="277225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698171" y="4633144"/>
            <a:ext cx="2704012" cy="1937474"/>
          </a:xfrm>
          <a:prstGeom prst="wedgeEllipseCallout">
            <a:avLst>
              <a:gd name="adj1" fmla="val 152105"/>
              <a:gd name="adj2" fmla="val 10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POLE VÕIMALIK !</a:t>
            </a:r>
          </a:p>
          <a:p>
            <a:pPr algn="ctr"/>
            <a:endParaRPr lang="et-EE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 ...... </a:t>
            </a:r>
          </a:p>
          <a:p>
            <a:pPr algn="ctr"/>
            <a:r>
              <a:rPr lang="et-EE" sz="1600" i="1" dirty="0" smtClean="0">
                <a:ln w="0"/>
                <a:solidFill>
                  <a:schemeClr val="tx1"/>
                </a:solidFill>
                <a:latin typeface="+mj-lt"/>
              </a:rPr>
              <a:t>Järgmisel korral kirjuta ikka pliiatsiga ! </a:t>
            </a:r>
            <a:endParaRPr lang="et-EE" sz="1600" i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11" y="503552"/>
            <a:ext cx="7733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EESMÄRGID:</a:t>
            </a:r>
          </a:p>
          <a:p>
            <a:pPr marL="285750" indent="-285750">
              <a:buSzPct val="121000"/>
              <a:buBlip>
                <a:blip r:embed="rId3"/>
              </a:buBlip>
            </a:pPr>
            <a:r>
              <a:rPr lang="et-EE" dirty="0" smtClean="0"/>
              <a:t>Laps  tajub situatsioonikoomikat</a:t>
            </a:r>
          </a:p>
          <a:p>
            <a:pPr marL="285750" indent="-285750">
              <a:buSzPct val="121000"/>
              <a:buBlip>
                <a:blip r:embed="rId3"/>
              </a:buBlip>
            </a:pPr>
            <a:r>
              <a:rPr lang="et-EE" dirty="0" smtClean="0"/>
              <a:t>Oskab oma hääle  reguleerimisega ennast emotsionaalselt  väljenda</a:t>
            </a:r>
          </a:p>
          <a:p>
            <a:pPr marL="285750" indent="-285750">
              <a:buSzPct val="121000"/>
              <a:buBlip>
                <a:blip r:embed="rId3"/>
              </a:buBlip>
            </a:pPr>
            <a:r>
              <a:rPr lang="et-EE" dirty="0" smtClean="0"/>
              <a:t>Suudab ettantud lausemalli põhjal lausungit lõpetada</a:t>
            </a:r>
          </a:p>
          <a:p>
            <a:pPr marL="285750" indent="-285750">
              <a:buSzPct val="121000"/>
              <a:buBlip>
                <a:blip r:embed="rId3"/>
              </a:buBlip>
            </a:pPr>
            <a:r>
              <a:rPr lang="et-EE" dirty="0" smtClean="0"/>
              <a:t>Kinnistub lugemisoskus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287382" y="2349392"/>
            <a:ext cx="5621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MÄNGU KÄIK:</a:t>
            </a:r>
          </a:p>
          <a:p>
            <a:endParaRPr lang="et-EE" dirty="0"/>
          </a:p>
          <a:p>
            <a:r>
              <a:rPr lang="et-EE" dirty="0" smtClean="0"/>
              <a:t>Esitluses on internetisügavustest leitud fotomaterjal</a:t>
            </a:r>
          </a:p>
          <a:p>
            <a:pPr marL="285750" indent="-285750">
              <a:buSzPct val="121000"/>
              <a:buBlip>
                <a:blip r:embed="rId3"/>
              </a:buBlip>
            </a:pPr>
            <a:r>
              <a:rPr lang="et-EE" dirty="0" smtClean="0"/>
              <a:t>Laps vaatab pilti, mõtleb tegelikkuse situatsioonile</a:t>
            </a:r>
          </a:p>
          <a:p>
            <a:pPr marL="285750" indent="-285750">
              <a:buSzPct val="121000"/>
              <a:buBlip>
                <a:blip r:embed="rId3"/>
              </a:buBlip>
            </a:pPr>
            <a:r>
              <a:rPr lang="et-EE" dirty="0" smtClean="0"/>
              <a:t>Loeb oma lausesedelilt </a:t>
            </a:r>
            <a:r>
              <a:rPr lang="et-EE" dirty="0"/>
              <a:t>/</a:t>
            </a:r>
            <a:r>
              <a:rPr lang="et-EE" dirty="0" smtClean="0"/>
              <a:t>lisas/ lause alguse</a:t>
            </a:r>
          </a:p>
          <a:p>
            <a:pPr marL="285750" indent="-285750">
              <a:buSzPct val="121000"/>
              <a:buBlip>
                <a:blip r:embed="rId3"/>
              </a:buBlip>
            </a:pPr>
            <a:r>
              <a:rPr lang="et-EE" dirty="0" smtClean="0"/>
              <a:t>Mõtleb, ütleb klounipildi ilmumisel (hiireklik) tegelasele õigesti vormistatud lausungi.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87388"/>
            <a:ext cx="6270625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7200"/>
            <a:ext cx="640715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5431" r="2574"/>
          <a:stretch/>
        </p:blipFill>
        <p:spPr bwMode="auto">
          <a:xfrm>
            <a:off x="155575" y="313508"/>
            <a:ext cx="7445829" cy="490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4475"/>
            <a:ext cx="4306888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1510"/>
          <a:stretch/>
        </p:blipFill>
        <p:spPr bwMode="auto">
          <a:xfrm>
            <a:off x="4232365" y="431074"/>
            <a:ext cx="3895499" cy="596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b="2712"/>
          <a:stretch/>
        </p:blipFill>
        <p:spPr bwMode="auto">
          <a:xfrm>
            <a:off x="613954" y="158750"/>
            <a:ext cx="4545875" cy="667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006"/>
            <a:ext cx="6761162" cy="465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12" y="3222172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183221" y="4443231"/>
            <a:ext cx="5183188" cy="2087562"/>
            <a:chOff x="1143000" y="3429000"/>
            <a:chExt cx="6689725" cy="2140297"/>
          </a:xfrm>
        </p:grpSpPr>
        <p:sp>
          <p:nvSpPr>
            <p:cNvPr id="31748" name="Rectangle 1"/>
            <p:cNvSpPr>
              <a:spLocks noChangeArrowheads="1"/>
            </p:cNvSpPr>
            <p:nvPr/>
          </p:nvSpPr>
          <p:spPr bwMode="auto">
            <a:xfrm>
              <a:off x="1143000" y="4876800"/>
              <a:ext cx="6689725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t-EE" altLang="et-EE" sz="1800">
                  <a:solidFill>
                    <a:srgbClr val="FF6600"/>
                  </a:solidFill>
                  <a:latin typeface="Droid Sans"/>
                  <a:hlinkClick r:id="rId2"/>
                </a:rPr>
                <a:t>LOGOPEED    HELVE      koduleheküljele   </a:t>
              </a:r>
              <a:r>
                <a:rPr lang="et-EE" altLang="et-EE" sz="1800" b="1">
                  <a:solidFill>
                    <a:srgbClr val="FF6600"/>
                  </a:solidFill>
                  <a:latin typeface="Droid Sans"/>
                  <a:hlinkClick r:id="rId2"/>
                </a:rPr>
                <a:t> </a:t>
              </a:r>
              <a:endParaRPr lang="et-EE" altLang="et-EE" sz="1800">
                <a:solidFill>
                  <a:srgbClr val="990000"/>
                </a:solidFill>
                <a:latin typeface="Droid Sans"/>
                <a:hlinkClick r:id="rId2"/>
              </a:endParaRPr>
            </a:p>
            <a:p>
              <a:pPr algn="ctr" eaLnBrk="1" fontAlgn="t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t-EE" altLang="et-EE" sz="900">
                  <a:hlinkClick r:id="rId2"/>
                </a:rPr>
                <a:t>  </a:t>
              </a:r>
              <a:r>
                <a:rPr lang="et-EE" altLang="et-EE" sz="1400">
                  <a:hlinkClick r:id="rId2"/>
                </a:rPr>
                <a:t/>
              </a:r>
              <a:br>
                <a:rPr lang="et-EE" altLang="et-EE" sz="1400">
                  <a:hlinkClick r:id="rId2"/>
                </a:rPr>
              </a:br>
              <a:endParaRPr lang="et-EE" altLang="et-EE" sz="1800"/>
            </a:p>
          </p:txBody>
        </p:sp>
        <p:pic>
          <p:nvPicPr>
            <p:cNvPr id="31749" name="Picture 4" descr="C:\Users\Kasutaja\AppData\Local\Microsoft\Windows\Temporary Internet Files\Content.IE5\3DGF2K8O\kukk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429000"/>
              <a:ext cx="175260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55575" y="2791813"/>
            <a:ext cx="8857796" cy="3302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189575"/>
              </a:avLst>
            </a:prstTxWarp>
            <a:spAutoFit/>
          </a:bodyPr>
          <a:lstStyle/>
          <a:p>
            <a:pPr algn="ctr"/>
            <a:r>
              <a:rPr lang="et-E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OH, SEDA JANTI</a:t>
            </a:r>
          </a:p>
          <a:p>
            <a:pPr algn="ctr"/>
            <a:r>
              <a:rPr lang="et-E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NALJA SAI IGATI</a:t>
            </a:r>
          </a:p>
          <a:p>
            <a:pPr algn="ctr"/>
            <a:r>
              <a:rPr lang="et-E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KANTI 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97" y="802060"/>
            <a:ext cx="1228691" cy="198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59325"/>
              </p:ext>
            </p:extLst>
          </p:nvPr>
        </p:nvGraphicFramePr>
        <p:xfrm>
          <a:off x="155575" y="1432105"/>
          <a:ext cx="8883924" cy="5076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20981">
                  <a:extLst>
                    <a:ext uri="{9D8B030D-6E8A-4147-A177-3AD203B41FA5}">
                      <a16:colId xmlns:a16="http://schemas.microsoft.com/office/drawing/2014/main" val="2142301218"/>
                    </a:ext>
                  </a:extLst>
                </a:gridCol>
                <a:gridCol w="2220981">
                  <a:extLst>
                    <a:ext uri="{9D8B030D-6E8A-4147-A177-3AD203B41FA5}">
                      <a16:colId xmlns:a16="http://schemas.microsoft.com/office/drawing/2014/main" val="1109713569"/>
                    </a:ext>
                  </a:extLst>
                </a:gridCol>
                <a:gridCol w="2220981">
                  <a:extLst>
                    <a:ext uri="{9D8B030D-6E8A-4147-A177-3AD203B41FA5}">
                      <a16:colId xmlns:a16="http://schemas.microsoft.com/office/drawing/2014/main" val="382337199"/>
                    </a:ext>
                  </a:extLst>
                </a:gridCol>
                <a:gridCol w="2220981">
                  <a:extLst>
                    <a:ext uri="{9D8B030D-6E8A-4147-A177-3AD203B41FA5}">
                      <a16:colId xmlns:a16="http://schemas.microsoft.com/office/drawing/2014/main" val="264140841"/>
                    </a:ext>
                  </a:extLst>
                </a:gridCol>
              </a:tblGrid>
              <a:tr h="16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TORE NALI KÜLL 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AGA....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VAHVA IKKA  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OI-OI-OI   !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 POLE NALJAKAS.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 .uu  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68049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TORE VÄRK 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PARIM NALI  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HÄSTI TEHTUD 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NOO, KES SIIS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913989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VÄGA HEA NALI !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VAHVA VEMP !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AH,SA, POISS !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POLE VÕIMALIK !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 ....  </a:t>
                      </a:r>
                      <a:endParaRPr kumimoji="0" lang="et-E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t-EE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4123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59" y="365760"/>
            <a:ext cx="64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LISA: lausekaardid, lõigata lahti</a:t>
            </a:r>
            <a:r>
              <a:rPr lang="et-EE" dirty="0"/>
              <a:t> </a:t>
            </a:r>
            <a:r>
              <a:rPr lang="et-EE" dirty="0" smtClean="0"/>
              <a:t>!  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ustomShape 1"/>
          <p:cNvSpPr>
            <a:spLocks noChangeArrowheads="1"/>
          </p:cNvSpPr>
          <p:nvPr/>
        </p:nvSpPr>
        <p:spPr bwMode="auto">
          <a:xfrm>
            <a:off x="209006" y="4434840"/>
            <a:ext cx="8660673" cy="118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t-EE" altLang="et-EE" sz="1700" dirty="0">
                <a:latin typeface="Calibri" panose="020F0502020204030204" pitchFamily="34" charset="0"/>
              </a:rPr>
              <a:t>Fotod</a:t>
            </a:r>
            <a:r>
              <a:rPr lang="et-EE" altLang="et-EE" sz="1700" dirty="0">
                <a:solidFill>
                  <a:srgbClr val="8B8B8B"/>
                </a:solidFill>
                <a:latin typeface="Calibri" panose="020F0502020204030204" pitchFamily="34" charset="0"/>
              </a:rPr>
              <a:t>: </a:t>
            </a:r>
            <a:r>
              <a:rPr lang="et-EE" altLang="et-EE" sz="1400" u="sng" dirty="0">
                <a:solidFill>
                  <a:srgbClr val="0000FF"/>
                </a:solidFill>
                <a:latin typeface="Calibri" panose="020F0502020204030204" pitchFamily="34" charset="0"/>
              </a:rPr>
              <a:t>https://plus.google.com/photos/103864222655961010102/album/5258808495753477665/5258808558424754594</a:t>
            </a:r>
            <a:endParaRPr lang="et-EE" altLang="et-EE" sz="1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b="7384"/>
          <a:stretch/>
        </p:blipFill>
        <p:spPr bwMode="auto">
          <a:xfrm>
            <a:off x="431073" y="678679"/>
            <a:ext cx="6341791" cy="455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159861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2193"/>
          <a:stretch/>
        </p:blipFill>
        <p:spPr bwMode="auto">
          <a:xfrm>
            <a:off x="470263" y="209005"/>
            <a:ext cx="3971108" cy="608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-203" r="547" b="2582"/>
          <a:stretch/>
        </p:blipFill>
        <p:spPr bwMode="auto">
          <a:xfrm>
            <a:off x="587829" y="171994"/>
            <a:ext cx="4258491" cy="63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343" r="949" b="906"/>
          <a:stretch/>
        </p:blipFill>
        <p:spPr bwMode="auto">
          <a:xfrm>
            <a:off x="1149531" y="666207"/>
            <a:ext cx="3840480" cy="564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t="2768" r="2158" b="888"/>
          <a:stretch/>
        </p:blipFill>
        <p:spPr bwMode="auto">
          <a:xfrm>
            <a:off x="274320" y="248194"/>
            <a:ext cx="5512336" cy="50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-153" r="2403" b="1181"/>
          <a:stretch/>
        </p:blipFill>
        <p:spPr bwMode="auto">
          <a:xfrm>
            <a:off x="483326" y="544286"/>
            <a:ext cx="4349932" cy="561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stomShape 1"/>
          <p:cNvSpPr>
            <a:spLocks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" b="2052"/>
          <a:stretch/>
        </p:blipFill>
        <p:spPr bwMode="auto">
          <a:xfrm>
            <a:off x="307181" y="158750"/>
            <a:ext cx="4812251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881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181</Words>
  <Application>Microsoft Office PowerPoint</Application>
  <PresentationFormat>On-screen Show (4:3)</PresentationFormat>
  <Paragraphs>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DejaVu Sans</vt:lpstr>
      <vt:lpstr>Droid Sans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Helve</dc:creator>
  <cp:lastModifiedBy>Helve</cp:lastModifiedBy>
  <cp:revision>17</cp:revision>
  <dcterms:modified xsi:type="dcterms:W3CDTF">2020-03-31T19:21:43Z</dcterms:modified>
</cp:coreProperties>
</file>